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0" r:id="rId12"/>
    <p:sldId id="274" r:id="rId13"/>
    <p:sldId id="272" r:id="rId14"/>
    <p:sldId id="273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17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07.02.2015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07.02.2015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07.02.2015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07.02.2015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07.02.2015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07.02.2015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3945699"/>
            <a:ext cx="6907931" cy="1290181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«Водичка,водичка умой мое личико…»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200" i="1" dirty="0" smtClean="0">
                <a:solidFill>
                  <a:srgbClr val="002060"/>
                </a:solidFill>
                <a:effectLst/>
              </a:rPr>
              <a:t>1 младшая группа</a:t>
            </a:r>
            <a:r>
              <a:rPr lang="ru-RU" sz="2800" i="1" dirty="0">
                <a:solidFill>
                  <a:srgbClr val="002060"/>
                </a:solidFill>
                <a:effectLst/>
              </a:rPr>
              <a:t/>
            </a:r>
            <a:br>
              <a:rPr lang="ru-RU" sz="2800" i="1" dirty="0">
                <a:solidFill>
                  <a:srgbClr val="002060"/>
                </a:solidFill>
                <a:effectLst/>
              </a:rPr>
            </a:br>
            <a:endParaRPr lang="ru-RU" sz="2800" i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2680570"/>
            <a:ext cx="7161213" cy="172633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pPr algn="ctr"/>
            <a:r>
              <a:rPr lang="ru-RU" sz="7100" b="1" i="1" dirty="0">
                <a:solidFill>
                  <a:schemeClr val="tx1"/>
                </a:solidFill>
              </a:rPr>
              <a:t>Проект </a:t>
            </a:r>
          </a:p>
          <a:p>
            <a:endParaRPr lang="ru-RU" dirty="0"/>
          </a:p>
          <a:p>
            <a:r>
              <a:rPr lang="ru-RU" dirty="0" smtClean="0"/>
              <a:t>«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7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238" y="513566"/>
            <a:ext cx="7365304" cy="1052187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Моем руки и вытираем их своим полотенцем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7" y="1612553"/>
            <a:ext cx="3331923" cy="24989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30" y="3770335"/>
            <a:ext cx="3615846" cy="2711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203" y="1582694"/>
            <a:ext cx="1610275" cy="1851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74" y="4123830"/>
            <a:ext cx="1319787" cy="220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458" y="250520"/>
            <a:ext cx="7995686" cy="89247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Учимся</a:t>
            </a:r>
            <a:br>
              <a:rPr lang="ru-RU" sz="3600" dirty="0" smtClean="0"/>
            </a:br>
            <a:r>
              <a:rPr lang="ru-RU" sz="3600" dirty="0" smtClean="0"/>
              <a:t>правильно держать ложку и вилку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4" y="1252603"/>
            <a:ext cx="4005994" cy="300449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95" y="3455617"/>
            <a:ext cx="3979103" cy="29843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9" y="4659681"/>
            <a:ext cx="1850436" cy="13027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27" y="132462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нож…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08" y="1340285"/>
            <a:ext cx="6179134" cy="442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278" y="1753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Учимся пользоваться салфеткой после еды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9" y="1211656"/>
            <a:ext cx="3374692" cy="253101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05" y="3795385"/>
            <a:ext cx="3551131" cy="2663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07" y="1717109"/>
            <a:ext cx="1959282" cy="195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зубной щеткой…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42" y="1136563"/>
            <a:ext cx="2149869" cy="35870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44" y="3169085"/>
            <a:ext cx="3781990" cy="28364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8" y="4863815"/>
            <a:ext cx="2438400" cy="14142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68" y="871951"/>
            <a:ext cx="1958932" cy="19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Прочитали…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35" y="889348"/>
            <a:ext cx="4897677" cy="5126257"/>
          </a:xfrm>
        </p:spPr>
      </p:pic>
    </p:spTree>
    <p:extLst>
      <p:ext uri="{BB962C8B-B14F-4D97-AF65-F5344CB8AC3E}">
        <p14:creationId xmlns:p14="http://schemas.microsoft.com/office/powerpoint/2010/main" val="25947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868" y="450936"/>
            <a:ext cx="7039629" cy="6263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Совместно с родителями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00" y="1164922"/>
            <a:ext cx="8229600" cy="4948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Сделали выставку </a:t>
            </a:r>
            <a:r>
              <a:rPr lang="ru-RU" sz="2400" b="1" dirty="0" smtClean="0">
                <a:solidFill>
                  <a:srgbClr val="FF0000"/>
                </a:solidFill>
              </a:rPr>
              <a:t>« Предметы личной </a:t>
            </a:r>
            <a:r>
              <a:rPr lang="ru-RU" sz="2400" b="1" dirty="0" smtClean="0">
                <a:solidFill>
                  <a:srgbClr val="FF0000"/>
                </a:solidFill>
              </a:rPr>
              <a:t>гигиены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        </a:t>
            </a:r>
            <a:r>
              <a:rPr lang="ru-RU" sz="2400" b="1" dirty="0" smtClean="0">
                <a:solidFill>
                  <a:srgbClr val="00B050"/>
                </a:solidFill>
              </a:rPr>
              <a:t>Фотоальбом </a:t>
            </a:r>
            <a:r>
              <a:rPr lang="ru-RU" sz="2400" b="1" dirty="0" smtClean="0">
                <a:solidFill>
                  <a:srgbClr val="FF0000"/>
                </a:solidFill>
              </a:rPr>
              <a:t>« </a:t>
            </a:r>
            <a:r>
              <a:rPr lang="ru-RU" sz="2400" b="1" dirty="0" smtClean="0">
                <a:solidFill>
                  <a:srgbClr val="FF0000"/>
                </a:solidFill>
              </a:rPr>
              <a:t>Наши маленькие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                       чистюли </a:t>
            </a:r>
            <a:r>
              <a:rPr lang="ru-RU" sz="2400" b="1" dirty="0" smtClean="0">
                <a:solidFill>
                  <a:srgbClr val="FF0000"/>
                </a:solidFill>
              </a:rPr>
              <a:t>и грязнули"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99" y="2375809"/>
            <a:ext cx="4977006" cy="384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462" y="363255"/>
            <a:ext cx="7916449" cy="1064711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rgbClr val="FF0000"/>
                </a:solidFill>
              </a:rPr>
              <a:t>Выражаем огромную благодарность за участие в реализации проекта « Водичка, водичка, умой мое личико…»</a:t>
            </a:r>
            <a:br>
              <a:rPr lang="ru-RU" sz="2000" u="sng" dirty="0" smtClean="0">
                <a:solidFill>
                  <a:srgbClr val="FF0000"/>
                </a:solidFill>
              </a:rPr>
            </a:br>
            <a:endParaRPr lang="ru-RU" sz="2000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00" y="1490597"/>
            <a:ext cx="7834160" cy="4622866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/>
              <a:t>Семье Чарномской Арианы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/>
              <a:t>Семье Тулаева Димы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/>
              <a:t>Семье Комарецкого Ромы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/>
              <a:t>Семье Шевердовой Маши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200" b="1" dirty="0" smtClean="0"/>
          </a:p>
          <a:p>
            <a:pPr marL="0" indent="0" algn="ctr">
              <a:buNone/>
            </a:pPr>
            <a:r>
              <a:rPr lang="ru-RU" sz="2600" b="1" u="sng" dirty="0" smtClean="0">
                <a:solidFill>
                  <a:srgbClr val="FF0000"/>
                </a:solidFill>
              </a:rPr>
              <a:t>Благодарность за помощь в создании </a:t>
            </a:r>
          </a:p>
          <a:p>
            <a:pPr marL="0" indent="0" algn="ctr">
              <a:buNone/>
            </a:pPr>
            <a:r>
              <a:rPr lang="ru-RU" sz="2600" b="1" u="sng" dirty="0" smtClean="0">
                <a:solidFill>
                  <a:srgbClr val="00B050"/>
                </a:solidFill>
              </a:rPr>
              <a:t>фотоальбома </a:t>
            </a:r>
            <a:r>
              <a:rPr lang="ru-RU" sz="2600" b="1" u="sng" dirty="0">
                <a:solidFill>
                  <a:srgbClr val="00B050"/>
                </a:solidFill>
              </a:rPr>
              <a:t>« </a:t>
            </a:r>
            <a:r>
              <a:rPr lang="ru-RU" sz="2600" b="1" u="sng" dirty="0" smtClean="0">
                <a:solidFill>
                  <a:srgbClr val="00B050"/>
                </a:solidFill>
              </a:rPr>
              <a:t>Наши маленькие чистюли </a:t>
            </a:r>
            <a:r>
              <a:rPr lang="ru-RU" sz="2600" b="1" u="sng" dirty="0">
                <a:solidFill>
                  <a:srgbClr val="00B050"/>
                </a:solidFill>
              </a:rPr>
              <a:t>и грязнули</a:t>
            </a:r>
            <a:r>
              <a:rPr lang="ru-RU" sz="2600" b="1" u="sng" dirty="0" smtClean="0">
                <a:solidFill>
                  <a:srgbClr val="00B050"/>
                </a:solidFill>
              </a:rPr>
              <a:t>»:</a:t>
            </a:r>
          </a:p>
          <a:p>
            <a:pPr marL="0" indent="0" algn="ctr">
              <a:buNone/>
            </a:pPr>
            <a:endParaRPr lang="ru-RU" sz="2600" b="1" u="sng" dirty="0" smtClean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/>
              <a:t>Семье Мишариной Оли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/>
              <a:t>Семье </a:t>
            </a:r>
            <a:r>
              <a:rPr lang="ru-RU" sz="2200" b="1" dirty="0" err="1" smtClean="0"/>
              <a:t>Толкачевой</a:t>
            </a:r>
            <a:r>
              <a:rPr lang="ru-RU" sz="2200" b="1" dirty="0" smtClean="0"/>
              <a:t> Тани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/>
              <a:t>Семье Цыплаковой Марики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/>
              <a:t>Семье Ершовой Веры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/>
              <a:t>Семье Прониной Евы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200" b="1" dirty="0" smtClean="0"/>
              <a:t>Семье Есина Саши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200" b="1" dirty="0" smtClean="0"/>
              <a:t>Семье </a:t>
            </a:r>
            <a:r>
              <a:rPr lang="ru-RU" sz="2200" b="1" dirty="0" err="1" smtClean="0"/>
              <a:t>Горбанёва</a:t>
            </a:r>
            <a:r>
              <a:rPr lang="ru-RU" sz="2200" b="1" dirty="0" smtClean="0"/>
              <a:t> </a:t>
            </a:r>
            <a:r>
              <a:rPr lang="ru-RU" sz="2200" b="1" dirty="0"/>
              <a:t>Димы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2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/>
              <a:t> </a:t>
            </a:r>
            <a:endParaRPr lang="ru-RU" sz="18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311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420"/>
            <a:ext cx="8229600" cy="1143000"/>
          </a:xfrm>
        </p:spPr>
        <p:txBody>
          <a:bodyPr/>
          <a:lstStyle/>
          <a:p>
            <a:r>
              <a:rPr lang="ru-RU" i="1" u="sng" dirty="0">
                <a:solidFill>
                  <a:srgbClr val="FF0000"/>
                </a:solidFill>
              </a:rPr>
              <a:t>Цель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Формировать </a:t>
            </a:r>
            <a:r>
              <a:rPr lang="ru-RU" b="1" i="1" dirty="0">
                <a:solidFill>
                  <a:schemeClr val="tx1"/>
                </a:solidFill>
              </a:rPr>
              <a:t>у детей базовые  </a:t>
            </a:r>
            <a:endParaRPr lang="ru-RU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культурно-гигиенические </a:t>
            </a:r>
            <a:r>
              <a:rPr lang="ru-RU" b="1" i="1" dirty="0">
                <a:solidFill>
                  <a:schemeClr val="tx1"/>
                </a:solidFill>
              </a:rPr>
              <a:t>навыки, </a:t>
            </a:r>
            <a:endParaRPr lang="ru-RU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навыки </a:t>
            </a:r>
            <a:r>
              <a:rPr lang="ru-RU" b="1" i="1" dirty="0">
                <a:solidFill>
                  <a:schemeClr val="tx1"/>
                </a:solidFill>
              </a:rPr>
              <a:t>самообслуживания. </a:t>
            </a:r>
            <a:r>
              <a:rPr lang="ru-RU" b="1" i="1" dirty="0" err="1" smtClean="0">
                <a:solidFill>
                  <a:schemeClr val="tx1"/>
                </a:solidFill>
              </a:rPr>
              <a:t>Познако</a:t>
            </a:r>
            <a:r>
              <a:rPr lang="ru-RU" b="1" i="1" dirty="0" smtClean="0">
                <a:solidFill>
                  <a:schemeClr val="tx1"/>
                </a:solidFill>
              </a:rPr>
              <a:t>-</a:t>
            </a:r>
          </a:p>
          <a:p>
            <a:pPr marL="0" indent="0">
              <a:buNone/>
            </a:pPr>
            <a:r>
              <a:rPr lang="ru-RU" b="1" i="1" dirty="0" err="1" smtClean="0">
                <a:solidFill>
                  <a:schemeClr val="tx1"/>
                </a:solidFill>
              </a:rPr>
              <a:t>мить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детей с правилами поведения </a:t>
            </a:r>
            <a:endParaRPr lang="ru-RU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за </a:t>
            </a:r>
            <a:r>
              <a:rPr lang="ru-RU" b="1" i="1" dirty="0">
                <a:solidFill>
                  <a:schemeClr val="tx1"/>
                </a:solidFill>
              </a:rPr>
              <a:t>столом и с нормами </a:t>
            </a:r>
            <a:r>
              <a:rPr lang="ru-RU" b="1" i="1" dirty="0" smtClean="0">
                <a:solidFill>
                  <a:schemeClr val="tx1"/>
                </a:solidFill>
              </a:rPr>
              <a:t>культуры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поведения.  Воспитывать интерес к познанию окружающего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608" y="162838"/>
            <a:ext cx="7682535" cy="475989"/>
          </a:xfrm>
        </p:spPr>
        <p:txBody>
          <a:bodyPr>
            <a:normAutofit/>
          </a:bodyPr>
          <a:lstStyle/>
          <a:p>
            <a:pPr algn="l"/>
            <a:r>
              <a:rPr lang="ru-RU" sz="1800" i="1" u="sng" dirty="0" smtClean="0">
                <a:solidFill>
                  <a:schemeClr val="tx1"/>
                </a:solidFill>
              </a:rPr>
              <a:t>Задачи:</a:t>
            </a:r>
            <a:endParaRPr lang="ru-RU" sz="1800" i="1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411" y="576197"/>
            <a:ext cx="8336941" cy="59749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200" b="1" i="1" u="sng" dirty="0" smtClean="0">
                <a:solidFill>
                  <a:srgbClr val="FF0000"/>
                </a:solidFill>
              </a:rPr>
              <a:t>Социально-коммуникативное </a:t>
            </a:r>
            <a:r>
              <a:rPr lang="ru-RU" sz="5200" b="1" i="1" u="sng" dirty="0">
                <a:solidFill>
                  <a:srgbClr val="FF0000"/>
                </a:solidFill>
              </a:rPr>
              <a:t>развитие</a:t>
            </a:r>
            <a:endParaRPr lang="ru-RU" sz="5200" b="1" i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ru-RU" sz="5200" b="1" i="1" dirty="0">
                <a:solidFill>
                  <a:schemeClr val="tx1"/>
                </a:solidFill>
              </a:rPr>
              <a:t>Познакомить детей с культурно-гигиеническими навыками и нормами культуры </a:t>
            </a:r>
            <a:endParaRPr lang="ru-RU" sz="5200" b="1" i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5200" b="1" i="1" dirty="0" smtClean="0">
                <a:solidFill>
                  <a:schemeClr val="tx1"/>
                </a:solidFill>
              </a:rPr>
              <a:t>поведения</a:t>
            </a:r>
            <a:r>
              <a:rPr lang="ru-RU" sz="5200" b="1" i="1" dirty="0">
                <a:solidFill>
                  <a:schemeClr val="tx1"/>
                </a:solidFill>
              </a:rPr>
              <a:t>, </a:t>
            </a:r>
            <a:r>
              <a:rPr lang="ru-RU" sz="5200" b="1" i="1" dirty="0" smtClean="0">
                <a:solidFill>
                  <a:schemeClr val="tx1"/>
                </a:solidFill>
              </a:rPr>
              <a:t>принятых </a:t>
            </a:r>
            <a:r>
              <a:rPr lang="ru-RU" sz="5200" b="1" i="1" dirty="0">
                <a:solidFill>
                  <a:schemeClr val="tx1"/>
                </a:solidFill>
              </a:rPr>
              <a:t>в </a:t>
            </a:r>
            <a:r>
              <a:rPr lang="ru-RU" sz="5200" b="1" i="1" dirty="0" smtClean="0">
                <a:solidFill>
                  <a:schemeClr val="tx1"/>
                </a:solidFill>
              </a:rPr>
              <a:t>обществе, формировать </a:t>
            </a:r>
            <a:r>
              <a:rPr lang="ru-RU" sz="5200" b="1" i="1" dirty="0">
                <a:solidFill>
                  <a:schemeClr val="tx1"/>
                </a:solidFill>
              </a:rPr>
              <a:t>готовность к совместной деятельности </a:t>
            </a:r>
            <a:endParaRPr lang="ru-RU" sz="5200" b="1" i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5200" b="1" i="1" dirty="0" smtClean="0">
                <a:solidFill>
                  <a:schemeClr val="tx1"/>
                </a:solidFill>
              </a:rPr>
              <a:t>со сверстниками, содействовать </a:t>
            </a:r>
            <a:r>
              <a:rPr lang="ru-RU" sz="5200" b="1" i="1" dirty="0">
                <a:solidFill>
                  <a:schemeClr val="tx1"/>
                </a:solidFill>
              </a:rPr>
              <a:t>развитию доброжелательному общению детей с </a:t>
            </a:r>
            <a:r>
              <a:rPr lang="ru-RU" sz="5200" b="1" i="1" dirty="0" smtClean="0">
                <a:solidFill>
                  <a:schemeClr val="tx1"/>
                </a:solidFill>
              </a:rPr>
              <a:t>взрослыми</a:t>
            </a:r>
          </a:p>
          <a:p>
            <a:pPr marL="0" lvl="0" indent="0">
              <a:buNone/>
            </a:pPr>
            <a:r>
              <a:rPr lang="ru-RU" sz="5200" b="1" i="1" dirty="0" smtClean="0">
                <a:solidFill>
                  <a:schemeClr val="tx1"/>
                </a:solidFill>
              </a:rPr>
              <a:t> </a:t>
            </a:r>
            <a:r>
              <a:rPr lang="ru-RU" sz="5200" b="1" i="1" dirty="0">
                <a:solidFill>
                  <a:schemeClr val="tx1"/>
                </a:solidFill>
              </a:rPr>
              <a:t>и </a:t>
            </a:r>
            <a:r>
              <a:rPr lang="ru-RU" sz="5200" b="1" i="1" dirty="0" smtClean="0">
                <a:solidFill>
                  <a:schemeClr val="tx1"/>
                </a:solidFill>
              </a:rPr>
              <a:t>сверстниками, использовать </a:t>
            </a:r>
            <a:r>
              <a:rPr lang="ru-RU" sz="5200" b="1" i="1" dirty="0">
                <a:solidFill>
                  <a:schemeClr val="tx1"/>
                </a:solidFill>
              </a:rPr>
              <a:t>полученные новые знания в самостоятельной </a:t>
            </a:r>
            <a:r>
              <a:rPr lang="ru-RU" sz="5200" b="1" i="1" dirty="0" smtClean="0">
                <a:solidFill>
                  <a:schemeClr val="tx1"/>
                </a:solidFill>
              </a:rPr>
              <a:t>игровой</a:t>
            </a:r>
          </a:p>
          <a:p>
            <a:pPr marL="0" lvl="0" indent="0">
              <a:buNone/>
            </a:pPr>
            <a:r>
              <a:rPr lang="ru-RU" sz="5200" b="1" i="1" dirty="0" smtClean="0">
                <a:solidFill>
                  <a:schemeClr val="tx1"/>
                </a:solidFill>
              </a:rPr>
              <a:t> </a:t>
            </a:r>
            <a:r>
              <a:rPr lang="ru-RU" sz="5200" b="1" i="1" dirty="0">
                <a:solidFill>
                  <a:schemeClr val="tx1"/>
                </a:solidFill>
              </a:rPr>
              <a:t>деятельности.</a:t>
            </a:r>
          </a:p>
          <a:p>
            <a:pPr marL="0" indent="0">
              <a:buNone/>
            </a:pPr>
            <a:r>
              <a:rPr lang="ru-RU" sz="5200" b="1" i="1" u="sng" dirty="0">
                <a:solidFill>
                  <a:srgbClr val="FF0000"/>
                </a:solidFill>
              </a:rPr>
              <a:t>Познавательное развитие</a:t>
            </a:r>
            <a:endParaRPr lang="ru-RU" sz="5200" b="1" i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ru-RU" sz="5200" b="1" i="1" dirty="0">
                <a:solidFill>
                  <a:schemeClr val="tx1"/>
                </a:solidFill>
              </a:rPr>
              <a:t>Развивать познавательный интерес к исследовательской деятельности, желание </a:t>
            </a:r>
            <a:r>
              <a:rPr lang="ru-RU" sz="5200" b="1" i="1" dirty="0" smtClean="0">
                <a:solidFill>
                  <a:schemeClr val="tx1"/>
                </a:solidFill>
              </a:rPr>
              <a:t>познать</a:t>
            </a:r>
          </a:p>
          <a:p>
            <a:pPr marL="0" lvl="0" indent="0">
              <a:buNone/>
            </a:pPr>
            <a:r>
              <a:rPr lang="ru-RU" sz="5200" b="1" i="1" dirty="0" smtClean="0">
                <a:solidFill>
                  <a:schemeClr val="tx1"/>
                </a:solidFill>
              </a:rPr>
              <a:t> новое, формировать </a:t>
            </a:r>
            <a:r>
              <a:rPr lang="ru-RU" sz="5200" b="1" i="1" dirty="0">
                <a:solidFill>
                  <a:schemeClr val="tx1"/>
                </a:solidFill>
              </a:rPr>
              <a:t>исследовательские </a:t>
            </a:r>
            <a:r>
              <a:rPr lang="ru-RU" sz="5200" b="1" i="1" dirty="0" smtClean="0">
                <a:solidFill>
                  <a:schemeClr val="tx1"/>
                </a:solidFill>
              </a:rPr>
              <a:t>навыки; познакомить </a:t>
            </a:r>
            <a:r>
              <a:rPr lang="ru-RU" sz="5200" b="1" i="1" dirty="0">
                <a:solidFill>
                  <a:schemeClr val="tx1"/>
                </a:solidFill>
              </a:rPr>
              <a:t>детей со свойствами воды, </a:t>
            </a:r>
            <a:endParaRPr lang="ru-RU" sz="5200" b="1" i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5200" b="1" i="1" dirty="0" smtClean="0">
                <a:solidFill>
                  <a:schemeClr val="tx1"/>
                </a:solidFill>
              </a:rPr>
              <a:t>мыла; развивать восприятие</a:t>
            </a:r>
            <a:r>
              <a:rPr lang="ru-RU" sz="5200" b="1" i="1" dirty="0">
                <a:solidFill>
                  <a:schemeClr val="tx1"/>
                </a:solidFill>
              </a:rPr>
              <a:t>, создавая условия для ознакомления детей с цветом формой</a:t>
            </a:r>
            <a:r>
              <a:rPr lang="ru-RU" sz="5200" b="1" i="1" dirty="0" smtClean="0">
                <a:solidFill>
                  <a:schemeClr val="tx1"/>
                </a:solidFill>
              </a:rPr>
              <a:t>,</a:t>
            </a:r>
          </a:p>
          <a:p>
            <a:pPr marL="0" lvl="0" indent="0">
              <a:buNone/>
            </a:pPr>
            <a:r>
              <a:rPr lang="ru-RU" sz="5200" b="1" i="1" dirty="0" smtClean="0">
                <a:solidFill>
                  <a:schemeClr val="tx1"/>
                </a:solidFill>
              </a:rPr>
              <a:t> </a:t>
            </a:r>
            <a:r>
              <a:rPr lang="ru-RU" sz="5200" b="1" i="1" dirty="0">
                <a:solidFill>
                  <a:schemeClr val="tx1"/>
                </a:solidFill>
              </a:rPr>
              <a:t>величиной, </a:t>
            </a:r>
            <a:r>
              <a:rPr lang="ru-RU" sz="5200" b="1" i="1" dirty="0" smtClean="0">
                <a:solidFill>
                  <a:schemeClr val="tx1"/>
                </a:solidFill>
              </a:rPr>
              <a:t>осязаемым  </a:t>
            </a:r>
            <a:r>
              <a:rPr lang="ru-RU" sz="5200" b="1" i="1" dirty="0">
                <a:solidFill>
                  <a:schemeClr val="tx1"/>
                </a:solidFill>
              </a:rPr>
              <a:t>свойствами предметов (тёплый, холодный, твёрдый, мягкий, </a:t>
            </a:r>
            <a:endParaRPr lang="ru-RU" sz="5200" b="1" i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5200" b="1" i="1" dirty="0" smtClean="0">
                <a:solidFill>
                  <a:schemeClr val="tx1"/>
                </a:solidFill>
              </a:rPr>
              <a:t>пушистый </a:t>
            </a:r>
            <a:r>
              <a:rPr lang="ru-RU" sz="5200" b="1" i="1" dirty="0">
                <a:solidFill>
                  <a:schemeClr val="tx1"/>
                </a:solidFill>
              </a:rPr>
              <a:t>и т. д</a:t>
            </a:r>
            <a:r>
              <a:rPr lang="ru-RU" sz="5200" b="1" i="1" dirty="0" smtClean="0">
                <a:solidFill>
                  <a:schemeClr val="tx1"/>
                </a:solidFill>
              </a:rPr>
              <a:t>.);знакомить </a:t>
            </a:r>
            <a:r>
              <a:rPr lang="ru-RU" sz="5200" b="1" i="1" dirty="0">
                <a:solidFill>
                  <a:schemeClr val="tx1"/>
                </a:solidFill>
              </a:rPr>
              <a:t>детей </a:t>
            </a:r>
            <a:r>
              <a:rPr lang="ru-RU" sz="5200" b="1" i="1" dirty="0" smtClean="0">
                <a:solidFill>
                  <a:schemeClr val="tx1"/>
                </a:solidFill>
              </a:rPr>
              <a:t>с </a:t>
            </a:r>
            <a:r>
              <a:rPr lang="ru-RU" sz="5200" b="1" i="1" dirty="0">
                <a:solidFill>
                  <a:schemeClr val="tx1"/>
                </a:solidFill>
              </a:rPr>
              <a:t>предметами ближайшего окружения, их свойствами, </a:t>
            </a:r>
            <a:endParaRPr lang="ru-RU" sz="5200" b="1" i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5200" b="1" i="1" dirty="0" smtClean="0">
                <a:solidFill>
                  <a:schemeClr val="tx1"/>
                </a:solidFill>
              </a:rPr>
              <a:t>назначением </a:t>
            </a:r>
            <a:r>
              <a:rPr lang="ru-RU" sz="5200" b="1" i="1" dirty="0">
                <a:solidFill>
                  <a:schemeClr val="tx1"/>
                </a:solidFill>
              </a:rPr>
              <a:t>(предметы гигиены, посуда, </a:t>
            </a:r>
            <a:r>
              <a:rPr lang="ru-RU" sz="5200" b="1" i="1" dirty="0" smtClean="0">
                <a:solidFill>
                  <a:schemeClr val="tx1"/>
                </a:solidFill>
              </a:rPr>
              <a:t>одежда </a:t>
            </a:r>
            <a:r>
              <a:rPr lang="ru-RU" sz="5200" b="1" i="1" dirty="0">
                <a:solidFill>
                  <a:schemeClr val="tx1"/>
                </a:solidFill>
              </a:rPr>
              <a:t>и др.) .</a:t>
            </a:r>
          </a:p>
          <a:p>
            <a:pPr marL="0" indent="0">
              <a:buNone/>
            </a:pPr>
            <a:r>
              <a:rPr lang="ru-RU" sz="5200" b="1" i="1" u="sng" dirty="0">
                <a:solidFill>
                  <a:srgbClr val="FF0000"/>
                </a:solidFill>
              </a:rPr>
              <a:t>Речевое развитие</a:t>
            </a:r>
            <a:r>
              <a:rPr lang="ru-RU" sz="5200" b="1" i="1" dirty="0">
                <a:solidFill>
                  <a:srgbClr val="FF0000"/>
                </a:solidFill>
              </a:rPr>
              <a:t> </a:t>
            </a:r>
          </a:p>
          <a:p>
            <a:pPr marL="0" lvl="0" indent="0">
              <a:buNone/>
            </a:pPr>
            <a:r>
              <a:rPr lang="ru-RU" sz="5200" b="1" i="1" dirty="0">
                <a:solidFill>
                  <a:schemeClr val="tx1"/>
                </a:solidFill>
              </a:rPr>
              <a:t>Развивать умение игрового общения со сверстниками, желание участвовать в совместной </a:t>
            </a:r>
            <a:endParaRPr lang="ru-RU" sz="5200" b="1" i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5200" b="1" i="1" dirty="0" smtClean="0">
                <a:solidFill>
                  <a:schemeClr val="tx1"/>
                </a:solidFill>
              </a:rPr>
              <a:t>коллективной деятельности, развивать </a:t>
            </a:r>
            <a:r>
              <a:rPr lang="ru-RU" sz="5200" b="1" i="1" dirty="0">
                <a:solidFill>
                  <a:schemeClr val="tx1"/>
                </a:solidFill>
              </a:rPr>
              <a:t>связанную речь, активизировать и обогащать </a:t>
            </a:r>
            <a:endParaRPr lang="ru-RU" sz="5200" b="1" i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5200" b="1" i="1" dirty="0" smtClean="0">
                <a:solidFill>
                  <a:schemeClr val="tx1"/>
                </a:solidFill>
              </a:rPr>
              <a:t>словарь </a:t>
            </a:r>
            <a:r>
              <a:rPr lang="ru-RU" sz="5200" b="1" i="1" dirty="0">
                <a:solidFill>
                  <a:schemeClr val="tx1"/>
                </a:solidFill>
              </a:rPr>
              <a:t>на основе </a:t>
            </a:r>
            <a:r>
              <a:rPr lang="ru-RU" sz="5200" b="1" i="1" dirty="0" smtClean="0">
                <a:solidFill>
                  <a:schemeClr val="tx1"/>
                </a:solidFill>
              </a:rPr>
              <a:t>обогащения  </a:t>
            </a:r>
            <a:r>
              <a:rPr lang="ru-RU" sz="5200" b="1" i="1" dirty="0">
                <a:solidFill>
                  <a:schemeClr val="tx1"/>
                </a:solidFill>
              </a:rPr>
              <a:t>представлений о ближайшем окружении (название и </a:t>
            </a:r>
            <a:endParaRPr lang="ru-RU" sz="5200" b="1" i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5200" b="1" i="1" dirty="0" smtClean="0">
                <a:solidFill>
                  <a:schemeClr val="tx1"/>
                </a:solidFill>
              </a:rPr>
              <a:t>назначение </a:t>
            </a:r>
            <a:r>
              <a:rPr lang="ru-RU" sz="5200" b="1" i="1" dirty="0">
                <a:solidFill>
                  <a:schemeClr val="tx1"/>
                </a:solidFill>
              </a:rPr>
              <a:t>предметов личной гигиены, одежды</a:t>
            </a:r>
            <a:r>
              <a:rPr lang="ru-RU" sz="5200" b="1" i="1" dirty="0" smtClean="0">
                <a:solidFill>
                  <a:schemeClr val="tx1"/>
                </a:solidFill>
              </a:rPr>
              <a:t>, </a:t>
            </a:r>
            <a:r>
              <a:rPr lang="ru-RU" sz="5200" b="1" i="1" dirty="0">
                <a:solidFill>
                  <a:schemeClr val="tx1"/>
                </a:solidFill>
              </a:rPr>
              <a:t>посуды и т. д</a:t>
            </a:r>
            <a:r>
              <a:rPr lang="ru-RU" sz="5200" b="1" i="1" dirty="0" smtClean="0">
                <a:solidFill>
                  <a:schemeClr val="tx1"/>
                </a:solidFill>
              </a:rPr>
              <a:t>.);знакомить </a:t>
            </a:r>
            <a:r>
              <a:rPr lang="ru-RU" sz="5200" b="1" i="1" dirty="0">
                <a:solidFill>
                  <a:schemeClr val="tx1"/>
                </a:solidFill>
              </a:rPr>
              <a:t>детей с </a:t>
            </a:r>
            <a:endParaRPr lang="ru-RU" sz="5200" b="1" i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5200" b="1" i="1" dirty="0" smtClean="0">
                <a:solidFill>
                  <a:schemeClr val="tx1"/>
                </a:solidFill>
              </a:rPr>
              <a:t>детской </a:t>
            </a:r>
            <a:r>
              <a:rPr lang="ru-RU" sz="5200" b="1" i="1" dirty="0">
                <a:solidFill>
                  <a:schemeClr val="tx1"/>
                </a:solidFill>
              </a:rPr>
              <a:t>литературой, воспитывать любовь к </a:t>
            </a:r>
            <a:r>
              <a:rPr lang="ru-RU" sz="5200" b="1" i="1" dirty="0" smtClean="0">
                <a:solidFill>
                  <a:schemeClr val="tx1"/>
                </a:solidFill>
              </a:rPr>
              <a:t>книге; способствовать </a:t>
            </a:r>
            <a:r>
              <a:rPr lang="ru-RU" sz="5200" b="1" i="1" dirty="0">
                <a:solidFill>
                  <a:schemeClr val="tx1"/>
                </a:solidFill>
              </a:rPr>
              <a:t>развитию </a:t>
            </a:r>
            <a:endParaRPr lang="ru-RU" sz="5200" b="1" i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5200" b="1" i="1" dirty="0" smtClean="0">
                <a:solidFill>
                  <a:schemeClr val="tx1"/>
                </a:solidFill>
              </a:rPr>
              <a:t>художественного </a:t>
            </a:r>
            <a:r>
              <a:rPr lang="ru-RU" sz="5200" b="1" i="1" dirty="0">
                <a:solidFill>
                  <a:schemeClr val="tx1"/>
                </a:solidFill>
              </a:rPr>
              <a:t>восприятия текста в различных жанрах детской </a:t>
            </a:r>
            <a:r>
              <a:rPr lang="ru-RU" sz="5200" b="1" i="1" dirty="0" smtClean="0">
                <a:solidFill>
                  <a:schemeClr val="tx1"/>
                </a:solidFill>
              </a:rPr>
              <a:t>литературы;</a:t>
            </a:r>
          </a:p>
          <a:p>
            <a:pPr marL="0" lvl="0" indent="0">
              <a:buNone/>
            </a:pPr>
            <a:r>
              <a:rPr lang="ru-RU" sz="5200" b="1" i="1" dirty="0" smtClean="0">
                <a:solidFill>
                  <a:schemeClr val="tx1"/>
                </a:solidFill>
              </a:rPr>
              <a:t>развивать </a:t>
            </a:r>
            <a:r>
              <a:rPr lang="ru-RU" sz="5200" b="1" i="1" dirty="0">
                <a:solidFill>
                  <a:schemeClr val="tx1"/>
                </a:solidFill>
              </a:rPr>
              <a:t>умение читать наизусть </a:t>
            </a:r>
            <a:r>
              <a:rPr lang="ru-RU" sz="5200" b="1" i="1" dirty="0" err="1">
                <a:solidFill>
                  <a:schemeClr val="tx1"/>
                </a:solidFill>
              </a:rPr>
              <a:t>потешки</a:t>
            </a:r>
            <a:r>
              <a:rPr lang="ru-RU" sz="5200" b="1" i="1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5200" b="1" i="1" u="sng" dirty="0" smtClean="0">
                <a:solidFill>
                  <a:srgbClr val="FF0000"/>
                </a:solidFill>
              </a:rPr>
              <a:t>Художественно-эстетическое </a:t>
            </a:r>
            <a:r>
              <a:rPr lang="ru-RU" sz="5200" b="1" i="1" u="sng" dirty="0">
                <a:solidFill>
                  <a:srgbClr val="FF0000"/>
                </a:solidFill>
              </a:rPr>
              <a:t>развитие</a:t>
            </a:r>
            <a:r>
              <a:rPr lang="ru-RU" sz="5200" b="1" i="1" dirty="0">
                <a:solidFill>
                  <a:srgbClr val="FF0000"/>
                </a:solidFill>
              </a:rPr>
              <a:t>.</a:t>
            </a:r>
          </a:p>
          <a:p>
            <a:pPr marL="0" lvl="0" indent="0">
              <a:buNone/>
            </a:pPr>
            <a:r>
              <a:rPr lang="ru-RU" sz="5200" b="1" i="1" dirty="0">
                <a:solidFill>
                  <a:schemeClr val="tx1"/>
                </a:solidFill>
              </a:rPr>
              <a:t>Формировать и активизировать у детей проявление эстетического отношения </a:t>
            </a:r>
            <a:r>
              <a:rPr lang="ru-RU" sz="5200" b="1" i="1" dirty="0" smtClean="0">
                <a:solidFill>
                  <a:schemeClr val="tx1"/>
                </a:solidFill>
              </a:rPr>
              <a:t>к</a:t>
            </a:r>
          </a:p>
          <a:p>
            <a:pPr marL="0" lvl="0" indent="0">
              <a:buNone/>
            </a:pPr>
            <a:r>
              <a:rPr lang="ru-RU" sz="5200" b="1" i="1" dirty="0" smtClean="0">
                <a:solidFill>
                  <a:schemeClr val="tx1"/>
                </a:solidFill>
              </a:rPr>
              <a:t> </a:t>
            </a:r>
            <a:r>
              <a:rPr lang="ru-RU" sz="5200" b="1" i="1" dirty="0">
                <a:solidFill>
                  <a:schemeClr val="tx1"/>
                </a:solidFill>
              </a:rPr>
              <a:t>окружающему миру в разнообразных </a:t>
            </a:r>
            <a:r>
              <a:rPr lang="ru-RU" sz="5200" b="1" i="1" dirty="0" smtClean="0">
                <a:solidFill>
                  <a:schemeClr val="tx1"/>
                </a:solidFill>
              </a:rPr>
              <a:t>ситуациях; развивать </a:t>
            </a:r>
            <a:r>
              <a:rPr lang="ru-RU" sz="5200" b="1" i="1" dirty="0">
                <a:solidFill>
                  <a:schemeClr val="tx1"/>
                </a:solidFill>
              </a:rPr>
              <a:t>эстетическое восприятие, </a:t>
            </a:r>
            <a:endParaRPr lang="ru-RU" sz="5200" b="1" i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5200" b="1" i="1" dirty="0" smtClean="0">
                <a:solidFill>
                  <a:schemeClr val="tx1"/>
                </a:solidFill>
              </a:rPr>
              <a:t>эмоциональный </a:t>
            </a:r>
            <a:r>
              <a:rPr lang="ru-RU" sz="5200" b="1" i="1" dirty="0">
                <a:solidFill>
                  <a:schemeClr val="tx1"/>
                </a:solidFill>
              </a:rPr>
              <a:t>отклик </a:t>
            </a:r>
            <a:r>
              <a:rPr lang="ru-RU" sz="5200" b="1" i="1" dirty="0" smtClean="0">
                <a:solidFill>
                  <a:schemeClr val="tx1"/>
                </a:solidFill>
              </a:rPr>
              <a:t>на </a:t>
            </a:r>
            <a:r>
              <a:rPr lang="ru-RU" sz="5200" b="1" i="1" dirty="0">
                <a:solidFill>
                  <a:schemeClr val="tx1"/>
                </a:solidFill>
              </a:rPr>
              <a:t>проявление красоты в окружающем мире, изображение его в </a:t>
            </a:r>
            <a:endParaRPr lang="ru-RU" sz="5200" b="1" i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5200" b="1" i="1" dirty="0" smtClean="0">
                <a:solidFill>
                  <a:schemeClr val="tx1"/>
                </a:solidFill>
              </a:rPr>
              <a:t>произведениях </a:t>
            </a:r>
            <a:r>
              <a:rPr lang="ru-RU" sz="5200" b="1" i="1" dirty="0">
                <a:solidFill>
                  <a:schemeClr val="tx1"/>
                </a:solidFill>
              </a:rPr>
              <a:t>искусства </a:t>
            </a:r>
            <a:r>
              <a:rPr lang="ru-RU" sz="5200" b="1" i="1" dirty="0" smtClean="0">
                <a:solidFill>
                  <a:schemeClr val="tx1"/>
                </a:solidFill>
              </a:rPr>
              <a:t>и собственных </a:t>
            </a:r>
            <a:r>
              <a:rPr lang="ru-RU" sz="5200" b="1" i="1" dirty="0">
                <a:solidFill>
                  <a:schemeClr val="tx1"/>
                </a:solidFill>
              </a:rPr>
              <a:t>творческих </a:t>
            </a:r>
            <a:r>
              <a:rPr lang="ru-RU" sz="5200" b="1" i="1" dirty="0" smtClean="0">
                <a:solidFill>
                  <a:schemeClr val="tx1"/>
                </a:solidFill>
              </a:rPr>
              <a:t>работах, способствовать  </a:t>
            </a:r>
            <a:r>
              <a:rPr lang="ru-RU" sz="5200" b="1" i="1" dirty="0">
                <a:solidFill>
                  <a:schemeClr val="tx1"/>
                </a:solidFill>
              </a:rPr>
              <a:t>реализации </a:t>
            </a:r>
            <a:endParaRPr lang="ru-RU" sz="5200" b="1" i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5200" b="1" i="1" dirty="0" smtClean="0">
                <a:solidFill>
                  <a:schemeClr val="tx1"/>
                </a:solidFill>
              </a:rPr>
              <a:t>самостоятельной </a:t>
            </a:r>
            <a:r>
              <a:rPr lang="ru-RU" sz="5200" b="1" i="1" dirty="0">
                <a:solidFill>
                  <a:schemeClr val="tx1"/>
                </a:solidFill>
              </a:rPr>
              <a:t>творческой </a:t>
            </a:r>
            <a:r>
              <a:rPr lang="ru-RU" sz="5200" b="1" i="1" dirty="0" smtClean="0">
                <a:solidFill>
                  <a:schemeClr val="tx1"/>
                </a:solidFill>
              </a:rPr>
              <a:t>деятельности </a:t>
            </a:r>
            <a:r>
              <a:rPr lang="ru-RU" sz="5200" b="1" i="1" dirty="0">
                <a:solidFill>
                  <a:schemeClr val="tx1"/>
                </a:solidFill>
              </a:rPr>
              <a:t>детей     (изобразительной, музыкальной и др.)</a:t>
            </a:r>
            <a:r>
              <a:rPr lang="ru-RU" sz="5200" b="1" i="1" u="sng" dirty="0">
                <a:solidFill>
                  <a:schemeClr val="tx1"/>
                </a:solidFill>
              </a:rPr>
              <a:t> </a:t>
            </a:r>
            <a:endParaRPr lang="ru-RU" sz="52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5200" b="1" i="1" u="sng" dirty="0">
                <a:solidFill>
                  <a:srgbClr val="FF0000"/>
                </a:solidFill>
              </a:rPr>
              <a:t>Физическое развитие</a:t>
            </a:r>
            <a:endParaRPr lang="ru-RU" sz="5200" b="1" i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ru-RU" sz="5200" b="1" i="1" dirty="0" smtClean="0">
                <a:solidFill>
                  <a:schemeClr val="tx1"/>
                </a:solidFill>
              </a:rPr>
              <a:t>       Формировать </a:t>
            </a:r>
            <a:r>
              <a:rPr lang="ru-RU" sz="5200" b="1" i="1" dirty="0">
                <a:solidFill>
                  <a:schemeClr val="tx1"/>
                </a:solidFill>
              </a:rPr>
              <a:t>начальные представления о ценности здорового образа </a:t>
            </a:r>
            <a:r>
              <a:rPr lang="ru-RU" sz="5200" b="1" i="1" dirty="0" smtClean="0">
                <a:solidFill>
                  <a:schemeClr val="tx1"/>
                </a:solidFill>
              </a:rPr>
              <a:t>жизни, познакомить  </a:t>
            </a:r>
            <a:r>
              <a:rPr lang="ru-RU" sz="5200" b="1" i="1" dirty="0">
                <a:solidFill>
                  <a:schemeClr val="tx1"/>
                </a:solidFill>
              </a:rPr>
              <a:t>детей </a:t>
            </a:r>
            <a:r>
              <a:rPr lang="ru-RU" sz="5200" b="1" i="1" dirty="0" smtClean="0">
                <a:solidFill>
                  <a:schemeClr val="tx1"/>
                </a:solidFill>
              </a:rPr>
              <a:t>с</a:t>
            </a:r>
          </a:p>
          <a:p>
            <a:pPr marL="0" lvl="0" indent="0">
              <a:buNone/>
            </a:pPr>
            <a:r>
              <a:rPr lang="ru-RU" sz="5200" b="1" i="1" dirty="0" smtClean="0">
                <a:solidFill>
                  <a:schemeClr val="tx1"/>
                </a:solidFill>
              </a:rPr>
              <a:t>              элементарными </a:t>
            </a:r>
            <a:r>
              <a:rPr lang="ru-RU" sz="5200" b="1" i="1" dirty="0">
                <a:solidFill>
                  <a:schemeClr val="tx1"/>
                </a:solidFill>
              </a:rPr>
              <a:t>нормами и правилами при формировании полезных привычек</a:t>
            </a:r>
          </a:p>
          <a:p>
            <a:r>
              <a:rPr lang="ru-RU" sz="5200" b="1" i="1" dirty="0">
                <a:solidFill>
                  <a:schemeClr val="tx1"/>
                </a:solidFill>
              </a:rPr>
              <a:t> </a:t>
            </a:r>
          </a:p>
          <a:p>
            <a:endParaRPr lang="ru-RU" sz="5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Лепим мыло для куклы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2" y="1149089"/>
            <a:ext cx="3378081" cy="25335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18" y="1139868"/>
            <a:ext cx="3450922" cy="258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16" y="3705638"/>
            <a:ext cx="4372404" cy="2726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7" y="4003633"/>
            <a:ext cx="1853188" cy="21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Учимся купать куклу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1" y="961199"/>
            <a:ext cx="3631953" cy="272396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97" y="964504"/>
            <a:ext cx="3640898" cy="27306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335" y="3695178"/>
            <a:ext cx="3549044" cy="26617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7" y="4471791"/>
            <a:ext cx="1899572" cy="135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Одеваем куклу после купания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9" y="1315232"/>
            <a:ext cx="3339225" cy="25044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93" y="1315232"/>
            <a:ext cx="3306868" cy="24801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9" y="3819651"/>
            <a:ext cx="3311044" cy="2483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93" y="3795384"/>
            <a:ext cx="3375758" cy="25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Украшаем рукавичку(рисование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1" y="1227550"/>
            <a:ext cx="3423781" cy="25678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33" y="1227551"/>
            <a:ext cx="3423779" cy="2567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1" y="3901856"/>
            <a:ext cx="3219187" cy="24143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32" y="3901857"/>
            <a:ext cx="3219187" cy="24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Шарфик с узорами(аппликация)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40" y="1199985"/>
            <a:ext cx="3122331" cy="234174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07" y="1193104"/>
            <a:ext cx="3131507" cy="23486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40" y="3676720"/>
            <a:ext cx="3008892" cy="25678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32" y="3676720"/>
            <a:ext cx="3423782" cy="256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Зимняя одежда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41" y="1299401"/>
            <a:ext cx="6167213" cy="4625410"/>
          </a:xfrm>
        </p:spPr>
      </p:pic>
    </p:spTree>
    <p:extLst>
      <p:ext uri="{BB962C8B-B14F-4D97-AF65-F5344CB8AC3E}">
        <p14:creationId xmlns:p14="http://schemas.microsoft.com/office/powerpoint/2010/main" val="29619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446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«Водичка,водичка умой мое личико…» 1 младшая группа </vt:lpstr>
      <vt:lpstr>Цель проекта:</vt:lpstr>
      <vt:lpstr>Задачи:</vt:lpstr>
      <vt:lpstr>Лепим мыло для куклы</vt:lpstr>
      <vt:lpstr>Учимся купать куклу</vt:lpstr>
      <vt:lpstr>Одеваем куклу после купания</vt:lpstr>
      <vt:lpstr> Украшаем рукавичку(рисование)</vt:lpstr>
      <vt:lpstr>Шарфик с узорами(аппликация)</vt:lpstr>
      <vt:lpstr>Зимняя одежда</vt:lpstr>
      <vt:lpstr>Моем руки и вытираем их своим полотенцем</vt:lpstr>
      <vt:lpstr>Учимся правильно держать ложку и вилку</vt:lpstr>
      <vt:lpstr>И нож…</vt:lpstr>
      <vt:lpstr>Учимся пользоваться салфеткой после еды</vt:lpstr>
      <vt:lpstr>И зубной щеткой…</vt:lpstr>
      <vt:lpstr>Прочитали…</vt:lpstr>
      <vt:lpstr> Совместно с родителями </vt:lpstr>
      <vt:lpstr>Выражаем огромную благодарность за участие в реализации проекта « Водичка, водичка, умой мое личико…»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ASUS-PC</cp:lastModifiedBy>
  <cp:revision>22</cp:revision>
  <dcterms:created xsi:type="dcterms:W3CDTF">2014-08-01T19:25:21Z</dcterms:created>
  <dcterms:modified xsi:type="dcterms:W3CDTF">2015-02-07T15:35:39Z</dcterms:modified>
</cp:coreProperties>
</file>